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Default Extension="xlsx" ContentType="application/vnd.openxmlformats-officedocument.spreadsheetml.sheet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notesMasterIdLst>
    <p:notesMasterId r:id="rId9"/>
  </p:notesMasterIdLst>
  <p:sldIdLst>
    <p:sldId id="256" r:id="rId2"/>
    <p:sldId id="267" r:id="rId3"/>
    <p:sldId id="269" r:id="rId4"/>
    <p:sldId id="268" r:id="rId5"/>
    <p:sldId id="274" r:id="rId6"/>
    <p:sldId id="270" r:id="rId7"/>
    <p:sldId id="271" r:id="rId8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5F7A"/>
    <a:srgbClr val="FF5050"/>
    <a:srgbClr val="3399FF"/>
    <a:srgbClr val="00CC66"/>
    <a:srgbClr val="2F6378"/>
    <a:srgbClr val="312F31"/>
    <a:srgbClr val="009B8C"/>
    <a:srgbClr val="CACACA"/>
    <a:srgbClr val="FFFFFF"/>
    <a:srgbClr val="3747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Foglio_di_lavoro_di_Microsoft_Excel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Foglio1!$B$1</c:f>
              <c:strCache>
                <c:ptCount val="1"/>
                <c:pt idx="0">
                  <c:v>Colonna1</c:v>
                </c:pt>
              </c:strCache>
            </c:strRef>
          </c:tx>
          <c:dPt>
            <c:idx val="0"/>
            <c:bubble3D val="0"/>
            <c:spPr>
              <a:solidFill>
                <a:srgbClr val="3399FF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8D35-4B9A-BC53-CB030C5DD4C5}"/>
              </c:ext>
            </c:extLst>
          </c:dPt>
          <c:dPt>
            <c:idx val="1"/>
            <c:bubble3D val="0"/>
            <c:spPr>
              <a:solidFill>
                <a:srgbClr val="FF5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8D35-4B9A-BC53-CB030C5DD4C5}"/>
              </c:ext>
            </c:extLst>
          </c:dPt>
          <c:dPt>
            <c:idx val="2"/>
            <c:bubble3D val="0"/>
            <c:spPr>
              <a:solidFill>
                <a:srgbClr val="00B050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8D35-4B9A-BC53-CB030C5DD4C5}"/>
              </c:ext>
            </c:extLst>
          </c:dPt>
          <c:dLbls>
            <c:dLbl>
              <c:idx val="0"/>
              <c:tx>
                <c:rich>
                  <a:bodyPr rot="0" spcFirstLastPara="1" vertOverflow="overflow" horzOverflow="overflow" vert="horz" wrap="square" lIns="38100" tIns="19050" rIns="38100" bIns="19050" anchor="ctr" anchorCtr="1">
                    <a:normAutofit/>
                  </a:bodyPr>
                  <a:lstStyle/>
                  <a:p>
                    <a:pPr>
                      <a:defRPr sz="1500" b="0" i="0" u="none" strike="noStrike" kern="1200" baseline="0">
                        <a:solidFill>
                          <a:srgbClr val="FFFFFF"/>
                        </a:solidFill>
                        <a:latin typeface="Arial Rounded MT Bold" panose="020F0704030504030204" pitchFamily="34" charset="0"/>
                        <a:ea typeface="+mn-ea"/>
                        <a:cs typeface="+mn-cs"/>
                      </a:defRPr>
                    </a:pPr>
                    <a:r>
                      <a:rPr lang="en-US" baseline="0" dirty="0"/>
                      <a:t>Private Transport </a:t>
                    </a:r>
                    <a:fld id="{13883D49-B4B0-4E31-B1B2-0CBDE9AEC8F7}" type="VALUE">
                      <a:rPr lang="en-US" baseline="0"/>
                      <a:pPr>
                        <a:defRPr sz="1500">
                          <a:solidFill>
                            <a:srgbClr val="FFFFFF"/>
                          </a:solidFill>
                          <a:latin typeface="Arial Rounded MT Bold" panose="020F0704030504030204" pitchFamily="34" charset="0"/>
                        </a:defRPr>
                      </a:pPr>
                      <a:t>[VALORE]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lIns="38100" tIns="19050" rIns="38100" bIns="19050" anchor="ctr" anchorCtr="1">
                  <a:normAutofit/>
                </a:bodyPr>
                <a:lstStyle/>
                <a:p>
                  <a:pPr>
                    <a:defRPr sz="1500" b="0" i="0" u="none" strike="noStrike" kern="1200" baseline="0">
                      <a:solidFill>
                        <a:srgbClr val="FFFFFF"/>
                      </a:solidFill>
                      <a:latin typeface="Arial Rounded MT Bold" panose="020F0704030504030204" pitchFamily="34" charset="0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ct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1-8D35-4B9A-BC53-CB030C5DD4C5}"/>
                </c:ext>
              </c:extLst>
            </c:dLbl>
            <c:dLbl>
              <c:idx val="1"/>
              <c:tx>
                <c:rich>
                  <a:bodyPr rot="0" spcFirstLastPara="1" vertOverflow="overflow" horzOverflow="overflow" vert="horz" wrap="square" lIns="38100" tIns="19050" rIns="38100" bIns="19050" anchor="ctr" anchorCtr="1">
                    <a:normAutofit/>
                  </a:bodyPr>
                  <a:lstStyle/>
                  <a:p>
                    <a:pPr>
                      <a:defRPr sz="1500" b="0" i="0" u="none" strike="noStrike" kern="1200" baseline="0">
                        <a:solidFill>
                          <a:srgbClr val="FFFFFF"/>
                        </a:solidFill>
                        <a:latin typeface="Arial Rounded MT Bold" panose="020F0704030504030204" pitchFamily="34" charset="0"/>
                        <a:ea typeface="+mn-ea"/>
                        <a:cs typeface="+mn-cs"/>
                      </a:defRPr>
                    </a:pPr>
                    <a:fld id="{6621DBAB-96FC-4E57-9C56-CB59610A84A8}" type="CATEGORYNAME">
                      <a:rPr lang="en-US" smtClean="0"/>
                      <a:pPr>
                        <a:defRPr sz="1500">
                          <a:solidFill>
                            <a:srgbClr val="FFFFFF"/>
                          </a:solidFill>
                          <a:latin typeface="Arial Rounded MT Bold" panose="020F0704030504030204" pitchFamily="34" charset="0"/>
                        </a:defRPr>
                      </a:pPr>
                      <a:t>[NOME CATEGORIA]</a:t>
                    </a:fld>
                    <a:r>
                      <a:rPr lang="en-US" baseline="0" dirty="0"/>
                      <a:t> </a:t>
                    </a:r>
                    <a:fld id="{D5ECB171-26E4-4DDB-BB4E-1B382ED5DA1D}" type="VALUE">
                      <a:rPr lang="en-US" baseline="0"/>
                      <a:pPr>
                        <a:defRPr sz="1500">
                          <a:solidFill>
                            <a:srgbClr val="FFFFFF"/>
                          </a:solidFill>
                          <a:latin typeface="Arial Rounded MT Bold" panose="020F0704030504030204" pitchFamily="34" charset="0"/>
                        </a:defRPr>
                      </a:pPr>
                      <a:t>[VALORE]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lIns="38100" tIns="19050" rIns="38100" bIns="19050" anchor="ctr" anchorCtr="1">
                  <a:normAutofit/>
                </a:bodyPr>
                <a:lstStyle/>
                <a:p>
                  <a:pPr>
                    <a:defRPr sz="1500" b="0" i="0" u="none" strike="noStrike" kern="1200" baseline="0">
                      <a:solidFill>
                        <a:srgbClr val="FFFFFF"/>
                      </a:solidFill>
                      <a:latin typeface="Arial Rounded MT Bold" panose="020F0704030504030204" pitchFamily="34" charset="0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ct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3-8D35-4B9A-BC53-CB030C5DD4C5}"/>
                </c:ext>
              </c:extLst>
            </c:dLbl>
            <c:dLbl>
              <c:idx val="2"/>
              <c:tx>
                <c:rich>
                  <a:bodyPr rot="0" spcFirstLastPara="1" vertOverflow="overflow" horzOverflow="overflow" vert="horz" wrap="square" lIns="38100" tIns="19050" rIns="38100" bIns="19050" anchor="ctr" anchorCtr="1">
                    <a:normAutofit/>
                  </a:bodyPr>
                  <a:lstStyle/>
                  <a:p>
                    <a:pPr>
                      <a:defRPr sz="1500" b="0" i="0" u="none" strike="noStrike" kern="1200" baseline="0">
                        <a:solidFill>
                          <a:srgbClr val="FFFFFF"/>
                        </a:solidFill>
                        <a:latin typeface="Arial Rounded MT Bold" panose="020F0704030504030204" pitchFamily="34" charset="0"/>
                        <a:ea typeface="+mn-ea"/>
                        <a:cs typeface="+mn-cs"/>
                      </a:defRPr>
                    </a:pPr>
                    <a:fld id="{4A086490-0209-467C-8336-D880A9D11C42}" type="CATEGORYNAME">
                      <a:rPr lang="en-US" smtClean="0"/>
                      <a:pPr>
                        <a:defRPr sz="1500">
                          <a:solidFill>
                            <a:srgbClr val="FFFFFF"/>
                          </a:solidFill>
                          <a:latin typeface="Arial Rounded MT Bold" panose="020F0704030504030204" pitchFamily="34" charset="0"/>
                        </a:defRPr>
                      </a:pPr>
                      <a:t>[NOME CATEGORIA]</a:t>
                    </a:fld>
                    <a:r>
                      <a:rPr lang="en-US" baseline="0" dirty="0"/>
                      <a:t> </a:t>
                    </a:r>
                    <a:fld id="{5AE40D08-33F8-429E-9567-B6D20C06CD45}" type="VALUE">
                      <a:rPr lang="en-US" baseline="0"/>
                      <a:pPr>
                        <a:defRPr sz="1500">
                          <a:solidFill>
                            <a:srgbClr val="FFFFFF"/>
                          </a:solidFill>
                          <a:latin typeface="Arial Rounded MT Bold" panose="020F0704030504030204" pitchFamily="34" charset="0"/>
                        </a:defRPr>
                      </a:pPr>
                      <a:t>[VALORE]</a:t>
                    </a:fld>
                    <a:endParaRPr lang="en-US" baseline="0" dirty="0"/>
                  </a:p>
                </c:rich>
              </c:tx>
              <c:spPr>
                <a:noFill/>
                <a:ln>
                  <a:noFill/>
                </a:ln>
                <a:effectLst/>
              </c:spPr>
              <c:txPr>
                <a:bodyPr rot="0" spcFirstLastPara="1" vertOverflow="overflow" horzOverflow="overflow" vert="horz" wrap="square" lIns="38100" tIns="19050" rIns="38100" bIns="19050" anchor="ctr" anchorCtr="1">
                  <a:normAutofit/>
                </a:bodyPr>
                <a:lstStyle/>
                <a:p>
                  <a:pPr>
                    <a:defRPr sz="1500" b="0" i="0" u="none" strike="noStrike" kern="1200" baseline="0">
                      <a:solidFill>
                        <a:srgbClr val="FFFFFF"/>
                      </a:solidFill>
                      <a:latin typeface="Arial Rounded MT Bold" panose="020F0704030504030204" pitchFamily="34" charset="0"/>
                      <a:ea typeface="+mn-ea"/>
                      <a:cs typeface="+mn-cs"/>
                    </a:defRPr>
                  </a:pPr>
                  <a:endParaRPr lang="it-IT"/>
                </a:p>
              </c:txPr>
              <c:dLblPos val="ctr"/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spPr xmlns:c15="http://schemas.microsoft.com/office/drawing/2012/chart">
                    <a:prstGeom prst="rect">
                      <a:avLst/>
                    </a:prstGeom>
                    <a:noFill/>
                    <a:ln>
                      <a:noFill/>
                    </a:ln>
                  </c15:spPr>
                  <c15:dlblFieldTable/>
                  <c15:showDataLabelsRange val="0"/>
                </c:ext>
                <c:ext xmlns:c16="http://schemas.microsoft.com/office/drawing/2014/chart" uri="{C3380CC4-5D6E-409C-BE32-E72D297353CC}">
                  <c16:uniqueId val="{00000005-8D35-4B9A-BC53-CB030C5DD4C5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38100" tIns="19050" rIns="38100" bIns="19050" anchor="ctr" anchorCtr="1">
                <a:spAutoFit/>
              </a:bodyPr>
              <a:lstStyle/>
              <a:p>
                <a:pPr>
                  <a:defRPr sz="1500" b="0" i="0" u="none" strike="noStrike" kern="1200" baseline="0">
                    <a:solidFill>
                      <a:srgbClr val="FFFFFF"/>
                    </a:solidFill>
                    <a:latin typeface="Arial Rounded MT Bold" panose="020F0704030504030204" pitchFamily="34" charset="0"/>
                    <a:ea typeface="+mn-ea"/>
                    <a:cs typeface="+mn-cs"/>
                  </a:defRPr>
                </a:pPr>
                <a:endParaRPr lang="it-IT"/>
              </a:p>
            </c:txPr>
            <c:dLblPos val="ctr"/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>
                <c15:spPr xmlns:c15="http://schemas.microsoft.com/office/drawing/2012/chart">
                  <a:prstGeom prst="rect">
                    <a:avLst/>
                  </a:prstGeom>
                  <a:noFill/>
                  <a:ln>
                    <a:noFill/>
                  </a:ln>
                </c15:spPr>
              </c:ext>
            </c:extLst>
          </c:dLbls>
          <c:cat>
            <c:strRef>
              <c:f>Foglio1!$A$2:$A$4</c:f>
              <c:strCache>
                <c:ptCount val="3"/>
                <c:pt idx="0">
                  <c:v>Own Means</c:v>
                </c:pt>
                <c:pt idx="1">
                  <c:v>By Feet</c:v>
                </c:pt>
                <c:pt idx="2">
                  <c:v>Public Transport</c:v>
                </c:pt>
              </c:strCache>
            </c:strRef>
          </c:cat>
          <c:val>
            <c:numRef>
              <c:f>Foglio1!$B$2:$B$4</c:f>
              <c:numCache>
                <c:formatCode>0%</c:formatCode>
                <c:ptCount val="3"/>
                <c:pt idx="0">
                  <c:v>0.35</c:v>
                </c:pt>
                <c:pt idx="1">
                  <c:v>7.0000000000000007E-2</c:v>
                </c:pt>
                <c:pt idx="2">
                  <c:v>0.57999999999999996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D35-4B9A-BC53-CB030C5DD4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it-IT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Foglio1!$B$1:$B$4</c:f>
              <c:strCache>
                <c:ptCount val="4"/>
                <c:pt idx="1">
                  <c:v>75%</c:v>
                </c:pt>
                <c:pt idx="2">
                  <c:v>25%</c:v>
                </c:pt>
              </c:strCache>
            </c:strRef>
          </c:tx>
          <c:dPt>
            <c:idx val="0"/>
            <c:bubble3D val="0"/>
            <c:spPr>
              <a:solidFill>
                <a:srgbClr val="3399FF"/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AAED-4595-8DDA-BFFE8027DDF4}"/>
              </c:ext>
            </c:extLst>
          </c:dPt>
          <c:dPt>
            <c:idx val="1"/>
            <c:bubble3D val="0"/>
            <c:spPr>
              <a:solidFill>
                <a:srgbClr val="FF5050"/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AAED-4595-8DDA-BFFE8027DDF4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9525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AAED-4595-8DDA-BFFE8027DDF4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overflow" horzOverflow="overflow" vert="horz" wrap="square" lIns="38100" tIns="19050" rIns="38100" bIns="19050" anchor="ctr" anchorCtr="1">
                <a:spAutoFit/>
              </a:bodyPr>
              <a:lstStyle/>
              <a:p>
                <a:pPr>
                  <a:defRPr sz="3000" b="0" i="0" u="none" strike="noStrike" kern="1200" cap="small" baseline="0">
                    <a:solidFill>
                      <a:schemeClr val="tx1"/>
                    </a:solidFill>
                    <a:latin typeface="Arial Rounded MT Bold" panose="020F0704030504030204" pitchFamily="34" charset="0"/>
                    <a:ea typeface="+mn-ea"/>
                    <a:cs typeface="+mn-cs"/>
                  </a:defRPr>
                </a:pPr>
                <a:endParaRPr lang="it-IT"/>
              </a:p>
            </c:txPr>
            <c:dLblPos val="ctr"/>
            <c:showLegendKey val="0"/>
            <c:showVal val="0"/>
            <c:showCatName val="1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/>
            </c:extLst>
          </c:dLbls>
          <c:cat>
            <c:multiLvlStrRef>
              <c:f>Foglio1!$A$2:$B$4</c:f>
              <c:multiLvlStrCache>
                <c:ptCount val="2"/>
                <c:lvl>
                  <c:pt idx="0">
                    <c:v>75%</c:v>
                  </c:pt>
                  <c:pt idx="1">
                    <c:v>25%</c:v>
                  </c:pt>
                </c:lvl>
                <c:lvl>
                  <c:pt idx="0">
                    <c:v>Yes</c:v>
                  </c:pt>
                  <c:pt idx="1">
                    <c:v>No</c:v>
                  </c:pt>
                </c:lvl>
              </c:multiLvlStrCache>
            </c:multiLvlStrRef>
          </c:cat>
          <c:val>
            <c:numRef>
              <c:f>Foglio1!$B$2:$B$4</c:f>
              <c:numCache>
                <c:formatCode>0%</c:formatCode>
                <c:ptCount val="3"/>
                <c:pt idx="0">
                  <c:v>0.754</c:v>
                </c:pt>
                <c:pt idx="1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AED-4595-8DDA-BFFE8027DDF4}"/>
            </c:ext>
          </c:extLst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it-IT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38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lt1"/>
    </cs:fontRef>
    <cs:defRPr sz="1131" kern="1200"/>
    <cs:bodyPr wrap="square" lIns="38100" tIns="19050" rIns="38100" bIns="19050" anchor="ctr">
      <a:spAutoFit/>
    </cs:bodyPr>
  </cs:dataLabel>
  <cs:dataLabelCallout>
    <cs:lnRef idx="0"/>
    <cs:fillRef idx="0"/>
    <cs:effectRef idx="0"/>
    <cs:fontRef idx="minor">
      <a:schemeClr val="tx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defRPr sz="1197"/>
  </cs:dataTable>
  <cs:downBar>
    <cs:lnRef idx="0"/>
    <cs:fillRef idx="0"/>
    <cs:effectRef idx="0"/>
    <cs:fontRef idx="minor">
      <a:schemeClr val="tx1"/>
    </cs:fontRef>
    <cs:spPr>
      <a:solidFill>
        <a:schemeClr val="dk1"/>
      </a:solidFill>
    </cs:spPr>
  </cs:downBar>
  <cs:dropLine>
    <cs:lnRef idx="0"/>
    <cs:fillRef idx="0"/>
    <cs:effectRef idx="0"/>
    <cs:fontRef idx="minor">
      <a:schemeClr val="tx1"/>
    </cs:fontRef>
  </cs:dropLine>
  <cs:errorBar>
    <cs:lnRef idx="0"/>
    <cs:fillRef idx="0"/>
    <cs:effectRef idx="0"/>
    <cs:fontRef idx="minor">
      <a:schemeClr val="tx1"/>
    </cs:fontRef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  <a:lumOff val="10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</cs:hiLoLine>
  <cs:leaderLine>
    <cs:lnRef idx="0"/>
    <cs:fillRef idx="0"/>
    <cs:effectRef idx="0"/>
    <cs:fontRef idx="minor">
      <a:schemeClr val="tx1"/>
    </cs:fontRef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seriesAxis>
  <cs:seriesLine>
    <cs:lnRef idx="0"/>
    <cs:fillRef idx="0"/>
    <cs:effectRef idx="0"/>
    <cs:fontRef idx="minor">
      <a:schemeClr val="tx1"/>
    </cs:fontRef>
    <cs:spPr>
      <a:ln w="9525" cap="flat">
        <a:solidFill>
          <a:srgbClr val="D9D9D9"/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  <cs:bodyPr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/>
  </cs:valueAxis>
  <cs:wall>
    <cs:lnRef idx="0"/>
    <cs:fillRef idx="0"/>
    <cs:effectRef idx="0"/>
    <cs:fontRef idx="minor">
      <a:schemeClr val="tx1"/>
    </cs:fontRef>
  </cs:wall>
</cs:chartStyle>
</file>

<file path=ppt/media/image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C61CA1-14AE-4335-A51D-0370FC0F1640}" type="datetimeFigureOut">
              <a:rPr lang="it-IT"/>
              <a:t>15/01/2017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Modifica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47DF994-2E40-4FD0-B866-D97A95B3F7C1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995531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DF994-2E40-4FD0-B866-D97A95B3F7C1}" type="slidenum">
              <a:rPr lang="it-IT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81381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47DF994-2E40-4FD0-B866-D97A95B3F7C1}" type="slidenum">
              <a:rPr lang="it-IT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415163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Diapositiva del titolo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Shape 16"/>
          <p:cNvGrpSpPr/>
          <p:nvPr/>
        </p:nvGrpSpPr>
        <p:grpSpPr>
          <a:xfrm>
            <a:off x="5800233" y="3807169"/>
            <a:ext cx="591422" cy="140842"/>
            <a:chOff x="4137525" y="2915950"/>
            <a:chExt cx="869100" cy="207000"/>
          </a:xfrm>
        </p:grpSpPr>
        <p:sp>
          <p:nvSpPr>
            <p:cNvPr id="17" name="Shape 17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121900" tIns="121900" rIns="121900" bIns="1219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18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121900" tIns="121900" rIns="121900" bIns="1219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19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lIns="121900" tIns="121900" rIns="121900" bIns="121900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None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</a:lstStyle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20" name="Shape 20"/>
          <p:cNvSpPr txBox="1">
            <a:spLocks noGrp="1"/>
          </p:cNvSpPr>
          <p:nvPr>
            <p:ph type="ctrTitle"/>
          </p:nvPr>
        </p:nvSpPr>
        <p:spPr>
          <a:xfrm>
            <a:off x="895010" y="1321066"/>
            <a:ext cx="10401900" cy="2306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b" anchorCtr="0"/>
          <a:lstStyle>
            <a:lvl1pPr lvl="0" algn="ctr" rtl="0">
              <a:spcBef>
                <a:spcPts val="0"/>
              </a:spcBef>
              <a:buSzPct val="100000"/>
              <a:defRPr sz="6400"/>
            </a:lvl1pPr>
            <a:lvl2pPr lvl="1" algn="ctr" rtl="0">
              <a:spcBef>
                <a:spcPts val="0"/>
              </a:spcBef>
              <a:buSzPct val="100000"/>
              <a:defRPr sz="6400"/>
            </a:lvl2pPr>
            <a:lvl3pPr lvl="2" algn="ctr" rtl="0">
              <a:spcBef>
                <a:spcPts val="0"/>
              </a:spcBef>
              <a:buSzPct val="100000"/>
              <a:defRPr sz="6400"/>
            </a:lvl3pPr>
            <a:lvl4pPr lvl="3" algn="ctr" rtl="0">
              <a:spcBef>
                <a:spcPts val="0"/>
              </a:spcBef>
              <a:buSzPct val="100000"/>
              <a:defRPr sz="6400"/>
            </a:lvl4pPr>
            <a:lvl5pPr lvl="4" algn="ctr" rtl="0">
              <a:spcBef>
                <a:spcPts val="0"/>
              </a:spcBef>
              <a:buSzPct val="100000"/>
              <a:defRPr sz="6400"/>
            </a:lvl5pPr>
            <a:lvl6pPr lvl="5" algn="ctr" rtl="0">
              <a:spcBef>
                <a:spcPts val="0"/>
              </a:spcBef>
              <a:buSzPct val="100000"/>
              <a:defRPr sz="6400"/>
            </a:lvl6pPr>
            <a:lvl7pPr lvl="6" algn="ctr" rtl="0">
              <a:spcBef>
                <a:spcPts val="0"/>
              </a:spcBef>
              <a:buSzPct val="100000"/>
              <a:defRPr sz="6400"/>
            </a:lvl7pPr>
            <a:lvl8pPr lvl="7" algn="ctr" rtl="0">
              <a:spcBef>
                <a:spcPts val="0"/>
              </a:spcBef>
              <a:buSzPct val="100000"/>
              <a:defRPr sz="6400"/>
            </a:lvl8pPr>
            <a:lvl9pPr lvl="8" algn="ctr" rtl="0">
              <a:spcBef>
                <a:spcPts val="0"/>
              </a:spcBef>
              <a:buSzPct val="100000"/>
              <a:defRPr sz="6400"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895000" y="4233167"/>
            <a:ext cx="10401900" cy="10569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682965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umero grande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415600" y="1673700"/>
            <a:ext cx="11360700" cy="25209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b" anchorCtr="0"/>
          <a:lstStyle>
            <a:lvl1pPr lvl="0" algn="ctr" rtl="0">
              <a:spcBef>
                <a:spcPts val="0"/>
              </a:spcBef>
              <a:buSzPct val="100000"/>
              <a:defRPr sz="16000"/>
            </a:lvl1pPr>
            <a:lvl2pPr lvl="1" algn="ctr" rtl="0">
              <a:spcBef>
                <a:spcPts val="0"/>
              </a:spcBef>
              <a:buSzPct val="100000"/>
              <a:defRPr sz="16000"/>
            </a:lvl2pPr>
            <a:lvl3pPr lvl="2" algn="ctr" rtl="0">
              <a:spcBef>
                <a:spcPts val="0"/>
              </a:spcBef>
              <a:buSzPct val="100000"/>
              <a:defRPr sz="16000"/>
            </a:lvl3pPr>
            <a:lvl4pPr lvl="3" algn="ctr" rtl="0">
              <a:spcBef>
                <a:spcPts val="0"/>
              </a:spcBef>
              <a:buSzPct val="100000"/>
              <a:defRPr sz="16000"/>
            </a:lvl4pPr>
            <a:lvl5pPr lvl="4" algn="ctr" rtl="0">
              <a:spcBef>
                <a:spcPts val="0"/>
              </a:spcBef>
              <a:buSzPct val="100000"/>
              <a:defRPr sz="16000"/>
            </a:lvl5pPr>
            <a:lvl6pPr lvl="5" algn="ctr" rtl="0">
              <a:spcBef>
                <a:spcPts val="0"/>
              </a:spcBef>
              <a:buSzPct val="100000"/>
              <a:defRPr sz="16000"/>
            </a:lvl6pPr>
            <a:lvl7pPr lvl="6" algn="ctr" rtl="0">
              <a:spcBef>
                <a:spcPts val="0"/>
              </a:spcBef>
              <a:buSzPct val="100000"/>
              <a:defRPr sz="16000"/>
            </a:lvl7pPr>
            <a:lvl8pPr lvl="7" algn="ctr" rtl="0">
              <a:spcBef>
                <a:spcPts val="0"/>
              </a:spcBef>
              <a:buSzPct val="100000"/>
              <a:defRPr sz="16000"/>
            </a:lvl8pPr>
            <a:lvl9pPr lvl="8" algn="ctr" rtl="0">
              <a:spcBef>
                <a:spcPts val="0"/>
              </a:spcBef>
              <a:buSzPct val="100000"/>
              <a:defRPr sz="16000"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415600" y="4304566"/>
            <a:ext cx="11360700" cy="17343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7766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Vuoto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9491309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lvl1pPr marL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None/>
              <a:defRPr/>
            </a:lvl1pPr>
            <a:lvl2pPr lvl="1" indent="0" rtl="0">
              <a:spcBef>
                <a:spcPts val="0"/>
              </a:spcBef>
              <a:buNone/>
              <a:defRPr/>
            </a:lvl2pPr>
            <a:lvl3pPr lvl="2" indent="0" rtl="0">
              <a:spcBef>
                <a:spcPts val="0"/>
              </a:spcBef>
              <a:buNone/>
              <a:defRPr/>
            </a:lvl3pPr>
            <a:lvl4pPr lvl="3" indent="0" rtl="0">
              <a:spcBef>
                <a:spcPts val="0"/>
              </a:spcBef>
              <a:buNone/>
              <a:defRPr/>
            </a:lvl4pPr>
            <a:lvl5pPr lvl="4" indent="0" rtl="0">
              <a:spcBef>
                <a:spcPts val="0"/>
              </a:spcBef>
              <a:buNone/>
              <a:defRPr/>
            </a:lvl5pPr>
            <a:lvl6pPr lvl="5" indent="0" rtl="0">
              <a:spcBef>
                <a:spcPts val="0"/>
              </a:spcBef>
              <a:buNone/>
              <a:defRPr/>
            </a:lvl6pPr>
            <a:lvl7pPr lvl="6" indent="0" rtl="0">
              <a:spcBef>
                <a:spcPts val="0"/>
              </a:spcBef>
              <a:buNone/>
              <a:defRPr/>
            </a:lvl7pPr>
            <a:lvl8pPr lvl="7" indent="0" rtl="0">
              <a:spcBef>
                <a:spcPts val="0"/>
              </a:spcBef>
              <a:buNone/>
              <a:defRPr/>
            </a:lvl8pPr>
            <a:lvl9pPr lvl="8" indent="0" rtl="0">
              <a:spcBef>
                <a:spcPts val="0"/>
              </a:spcBef>
              <a:buNone/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2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marL="228600" lvl="0" indent="-1143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defRPr/>
            </a:lvl1pPr>
            <a:lvl2pPr marL="685800" lvl="1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defRPr/>
            </a:lvl2pPr>
            <a:lvl3pPr marL="1143000" lvl="2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defRPr/>
            </a:lvl3pPr>
            <a:lvl4pPr marL="1600200" lvl="3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defRPr/>
            </a:lvl4pPr>
            <a:lvl5pPr marL="2057400" lvl="4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defRPr/>
            </a:lvl5pPr>
            <a:lvl6pPr marL="2514600" lvl="5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defRPr/>
            </a:lvl6pPr>
            <a:lvl7pPr marL="2971800" lvl="6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defRPr/>
            </a:lvl7pPr>
            <a:lvl8pPr marL="3429000" lvl="7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defRPr/>
            </a:lvl8pPr>
            <a:lvl9pPr marL="3886200" lvl="8" indent="-114300" algn="l" rtl="0">
              <a:lnSpc>
                <a:spcPct val="90000"/>
              </a:lnSpc>
              <a:spcBef>
                <a:spcPts val="500"/>
              </a:spcBef>
              <a:buClr>
                <a:schemeClr val="dk1"/>
              </a:buClr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-88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457200" marR="0" lvl="1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914400" marR="0" lvl="2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371600" marR="0" lvl="3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1828800" marR="0" lvl="4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286000" marR="0" lvl="5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743200" marR="0" lvl="6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200400" marR="0" lvl="7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657600" marR="0" lvl="8" indent="-88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1845617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Intestazione della sezion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>
            <a:spLocks noGrp="1"/>
          </p:cNvSpPr>
          <p:nvPr>
            <p:ph type="title"/>
          </p:nvPr>
        </p:nvSpPr>
        <p:spPr>
          <a:xfrm>
            <a:off x="895000" y="2855000"/>
            <a:ext cx="10469700" cy="11481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lvl1pPr lvl="0" algn="ctr" rtl="0">
              <a:spcBef>
                <a:spcPts val="0"/>
              </a:spcBef>
              <a:buSzPct val="100000"/>
              <a:defRPr sz="4800"/>
            </a:lvl1pPr>
            <a:lvl2pPr lvl="1" algn="ctr" rtl="0">
              <a:spcBef>
                <a:spcPts val="0"/>
              </a:spcBef>
              <a:buSzPct val="100000"/>
              <a:defRPr sz="4800"/>
            </a:lvl2pPr>
            <a:lvl3pPr lvl="2" algn="ctr" rtl="0">
              <a:spcBef>
                <a:spcPts val="0"/>
              </a:spcBef>
              <a:buSzPct val="100000"/>
              <a:defRPr sz="4800"/>
            </a:lvl3pPr>
            <a:lvl4pPr lvl="3" algn="ctr" rtl="0">
              <a:spcBef>
                <a:spcPts val="0"/>
              </a:spcBef>
              <a:buSzPct val="100000"/>
              <a:defRPr sz="4800"/>
            </a:lvl4pPr>
            <a:lvl5pPr lvl="4" algn="ctr" rtl="0">
              <a:spcBef>
                <a:spcPts val="0"/>
              </a:spcBef>
              <a:buSzPct val="100000"/>
              <a:defRPr sz="4800"/>
            </a:lvl5pPr>
            <a:lvl6pPr lvl="5" algn="ctr" rtl="0">
              <a:spcBef>
                <a:spcPts val="0"/>
              </a:spcBef>
              <a:buSzPct val="100000"/>
              <a:defRPr sz="4800"/>
            </a:lvl6pPr>
            <a:lvl7pPr lvl="6" algn="ctr" rtl="0">
              <a:spcBef>
                <a:spcPts val="0"/>
              </a:spcBef>
              <a:buSzPct val="100000"/>
              <a:defRPr sz="4800"/>
            </a:lvl7pPr>
            <a:lvl8pPr lvl="7" algn="ctr" rtl="0">
              <a:spcBef>
                <a:spcPts val="0"/>
              </a:spcBef>
              <a:buSzPct val="100000"/>
              <a:defRPr sz="4800"/>
            </a:lvl8pPr>
            <a:lvl9pPr lvl="8" algn="ctr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574310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olo e corpo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67746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olo e due colonne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rtl="0">
              <a:spcBef>
                <a:spcPts val="0"/>
              </a:spcBef>
              <a:buSzPct val="100000"/>
              <a:defRPr sz="19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6443200" y="1536633"/>
            <a:ext cx="5333100" cy="45552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rtl="0">
              <a:spcBef>
                <a:spcPts val="0"/>
              </a:spcBef>
              <a:buSzPct val="100000"/>
              <a:defRPr sz="19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60237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Solo titolo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363278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esto in una colonna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b" anchorCtr="0"/>
          <a:lstStyle>
            <a:lvl1pPr lvl="0" rtl="0">
              <a:spcBef>
                <a:spcPts val="0"/>
              </a:spcBef>
              <a:buSzPct val="100000"/>
              <a:defRPr sz="3200"/>
            </a:lvl1pPr>
            <a:lvl2pPr lvl="1" rtl="0">
              <a:spcBef>
                <a:spcPts val="0"/>
              </a:spcBef>
              <a:buSzPct val="100000"/>
              <a:defRPr sz="3200"/>
            </a:lvl2pPr>
            <a:lvl3pPr lvl="2" rtl="0">
              <a:spcBef>
                <a:spcPts val="0"/>
              </a:spcBef>
              <a:buSzPct val="100000"/>
              <a:defRPr sz="3200"/>
            </a:lvl3pPr>
            <a:lvl4pPr lvl="3" rtl="0">
              <a:spcBef>
                <a:spcPts val="0"/>
              </a:spcBef>
              <a:buSzPct val="100000"/>
              <a:defRPr sz="3200"/>
            </a:lvl4pPr>
            <a:lvl5pPr lvl="4" rtl="0">
              <a:spcBef>
                <a:spcPts val="0"/>
              </a:spcBef>
              <a:buSzPct val="100000"/>
              <a:defRPr sz="3200"/>
            </a:lvl5pPr>
            <a:lvl6pPr lvl="5" rtl="0">
              <a:spcBef>
                <a:spcPts val="0"/>
              </a:spcBef>
              <a:buSzPct val="100000"/>
              <a:defRPr sz="3200"/>
            </a:lvl6pPr>
            <a:lvl7pPr lvl="6" rtl="0">
              <a:spcBef>
                <a:spcPts val="0"/>
              </a:spcBef>
              <a:buSzPct val="100000"/>
              <a:defRPr sz="3200"/>
            </a:lvl7pPr>
            <a:lvl8pPr lvl="7" rtl="0">
              <a:spcBef>
                <a:spcPts val="0"/>
              </a:spcBef>
              <a:buSzPct val="100000"/>
              <a:defRPr sz="3200"/>
            </a:lvl8pPr>
            <a:lvl9pPr lvl="8" rtl="0">
              <a:spcBef>
                <a:spcPts val="0"/>
              </a:spcBef>
              <a:buSzPct val="100000"/>
              <a:defRPr sz="32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3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rtl="0">
              <a:spcBef>
                <a:spcPts val="0"/>
              </a:spcBef>
              <a:buSzPct val="100000"/>
              <a:defRPr sz="1600"/>
            </a:lvl1pPr>
            <a:lvl2pPr lvl="1" rtl="0">
              <a:spcBef>
                <a:spcPts val="0"/>
              </a:spcBef>
              <a:buSzPct val="100000"/>
              <a:defRPr sz="1600"/>
            </a:lvl2pPr>
            <a:lvl3pPr lvl="2" rtl="0">
              <a:spcBef>
                <a:spcPts val="0"/>
              </a:spcBef>
              <a:buSzPct val="100000"/>
              <a:defRPr sz="1600"/>
            </a:lvl3pPr>
            <a:lvl4pPr lvl="3" rtl="0">
              <a:spcBef>
                <a:spcPts val="0"/>
              </a:spcBef>
              <a:buSzPct val="100000"/>
              <a:defRPr sz="1600"/>
            </a:lvl4pPr>
            <a:lvl5pPr lvl="4" rtl="0">
              <a:spcBef>
                <a:spcPts val="0"/>
              </a:spcBef>
              <a:buSzPct val="100000"/>
              <a:defRPr sz="1600"/>
            </a:lvl5pPr>
            <a:lvl6pPr lvl="5" rtl="0">
              <a:spcBef>
                <a:spcPts val="0"/>
              </a:spcBef>
              <a:buSzPct val="100000"/>
              <a:defRPr sz="1600"/>
            </a:lvl6pPr>
            <a:lvl7pPr lvl="6" rtl="0">
              <a:spcBef>
                <a:spcPts val="0"/>
              </a:spcBef>
              <a:buSzPct val="100000"/>
              <a:defRPr sz="1600"/>
            </a:lvl7pPr>
            <a:lvl8pPr lvl="7" rtl="0">
              <a:spcBef>
                <a:spcPts val="0"/>
              </a:spcBef>
              <a:buSzPct val="100000"/>
              <a:defRPr sz="1600"/>
            </a:lvl8pPr>
            <a:lvl9pPr lvl="8" rtl="0">
              <a:spcBef>
                <a:spcPts val="0"/>
              </a:spcBef>
              <a:buSzPct val="100000"/>
              <a:defRPr sz="16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796915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Punto principale">
    <p:bg>
      <p:bgPr>
        <a:solidFill>
          <a:schemeClr val="lt2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653666" y="701800"/>
            <a:ext cx="8302800" cy="54543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buSzPct val="100000"/>
              <a:defRPr sz="6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buSzPct val="100000"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buSzPct val="100000"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buSzPct val="100000"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buSzPct val="100000"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buSzPct val="100000"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buSzPct val="100000"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buSzPct val="100000"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buSzPct val="100000"/>
              <a:defRPr sz="6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it-IT">
                <a:solidFill>
                  <a:schemeClr val="lt1"/>
                </a:solidFill>
              </a:rPr>
              <a:t>‹N›</a:t>
            </a:fld>
            <a:endParaRPr lang="it-IT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307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olo della sezione e descrizione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>
            <a:pPr lvl="0">
              <a:spcBef>
                <a:spcPts val="0"/>
              </a:spcBef>
              <a:buNone/>
            </a:pPr>
            <a:endParaRPr/>
          </a:p>
        </p:txBody>
      </p:sp>
      <p:cxnSp>
        <p:nvCxnSpPr>
          <p:cNvPr id="47" name="Shape 47"/>
          <p:cNvCxnSpPr/>
          <p:nvPr/>
        </p:nvCxnSpPr>
        <p:spPr>
          <a:xfrm>
            <a:off x="6706233" y="5994000"/>
            <a:ext cx="624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354000" y="1441866"/>
            <a:ext cx="5393700" cy="22803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b" anchorCtr="0"/>
          <a:lstStyle>
            <a:lvl1pPr lvl="0" algn="ctr" rtl="0">
              <a:spcBef>
                <a:spcPts val="0"/>
              </a:spcBef>
              <a:buSzPct val="100000"/>
              <a:defRPr sz="5600"/>
            </a:lvl1pPr>
            <a:lvl2pPr lvl="1" algn="ctr" rtl="0">
              <a:spcBef>
                <a:spcPts val="0"/>
              </a:spcBef>
              <a:buSzPct val="100000"/>
              <a:defRPr sz="5600"/>
            </a:lvl2pPr>
            <a:lvl3pPr lvl="2" algn="ctr" rtl="0">
              <a:spcBef>
                <a:spcPts val="0"/>
              </a:spcBef>
              <a:buSzPct val="100000"/>
              <a:defRPr sz="5600"/>
            </a:lvl3pPr>
            <a:lvl4pPr lvl="3" algn="ctr" rtl="0">
              <a:spcBef>
                <a:spcPts val="0"/>
              </a:spcBef>
              <a:buSzPct val="100000"/>
              <a:defRPr sz="5600"/>
            </a:lvl4pPr>
            <a:lvl5pPr lvl="4" algn="ctr" rtl="0">
              <a:spcBef>
                <a:spcPts val="0"/>
              </a:spcBef>
              <a:buSzPct val="100000"/>
              <a:defRPr sz="5600"/>
            </a:lvl5pPr>
            <a:lvl6pPr lvl="5" algn="ctr" rtl="0">
              <a:spcBef>
                <a:spcPts val="0"/>
              </a:spcBef>
              <a:buSzPct val="100000"/>
              <a:defRPr sz="5600"/>
            </a:lvl6pPr>
            <a:lvl7pPr lvl="6" algn="ctr" rtl="0">
              <a:spcBef>
                <a:spcPts val="0"/>
              </a:spcBef>
              <a:buSzPct val="100000"/>
              <a:defRPr sz="5600"/>
            </a:lvl7pPr>
            <a:lvl8pPr lvl="7" algn="ctr" rtl="0">
              <a:spcBef>
                <a:spcPts val="0"/>
              </a:spcBef>
              <a:buSzPct val="100000"/>
              <a:defRPr sz="5600"/>
            </a:lvl8pPr>
            <a:lvl9pPr lvl="8" algn="ctr" rtl="0">
              <a:spcBef>
                <a:spcPts val="0"/>
              </a:spcBef>
              <a:buSzPct val="100000"/>
              <a:defRPr sz="5600"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ubTitle" idx="1"/>
          </p:nvPr>
        </p:nvSpPr>
        <p:spPr>
          <a:xfrm>
            <a:off x="354000" y="3793601"/>
            <a:ext cx="5393700" cy="17940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body" idx="2"/>
          </p:nvPr>
        </p:nvSpPr>
        <p:spPr>
          <a:xfrm>
            <a:off x="6586000" y="965600"/>
            <a:ext cx="5115900" cy="49269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lvl1pPr lvl="0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it-IT">
                <a:solidFill>
                  <a:schemeClr val="lt1"/>
                </a:solidFill>
              </a:rPr>
              <a:t>‹N›</a:t>
            </a:fld>
            <a:endParaRPr lang="it-IT">
              <a:solidFill>
                <a:schemeClr val="l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60513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Didascalia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body" idx="1"/>
          </p:nvPr>
        </p:nvSpPr>
        <p:spPr>
          <a:xfrm>
            <a:off x="415600" y="5640766"/>
            <a:ext cx="7998300" cy="806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28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it-IT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534731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 txBox="1">
            <a:spLocks noGrp="1"/>
          </p:cNvSpPr>
          <p:nvPr>
            <p:ph type="title"/>
          </p:nvPr>
        </p:nvSpPr>
        <p:spPr>
          <a:xfrm>
            <a:off x="415600" y="593366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accent3"/>
              </a:buClr>
              <a:buSzPct val="100000"/>
              <a:buFont typeface="Average"/>
              <a:defRPr sz="24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accent3"/>
              </a:buClr>
              <a:buSzPct val="100000"/>
              <a:buFont typeface="Average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accent3"/>
              </a:buClr>
              <a:buSzPct val="100000"/>
              <a:buFont typeface="Average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accent3"/>
              </a:buClr>
              <a:buSzPct val="100000"/>
              <a:buFont typeface="Average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accent3"/>
              </a:buClr>
              <a:buSzPct val="100000"/>
              <a:buFont typeface="Average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accent3"/>
              </a:buClr>
              <a:buSzPct val="100000"/>
              <a:buFont typeface="Average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accent3"/>
              </a:buClr>
              <a:buSzPct val="100000"/>
              <a:buFont typeface="Average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accent3"/>
              </a:buClr>
              <a:buSzPct val="100000"/>
              <a:buFont typeface="Average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2100"/>
              </a:spcAft>
              <a:buClr>
                <a:schemeClr val="accent3"/>
              </a:buClr>
              <a:buSzPct val="100000"/>
              <a:buFont typeface="Average"/>
              <a:defRPr sz="19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sldNum" idx="12"/>
          </p:nvPr>
        </p:nvSpPr>
        <p:spPr>
          <a:xfrm>
            <a:off x="11320333" y="6241345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it-IT" sz="13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rPr>
              <a:t>‹N›</a:t>
            </a:fld>
            <a:endParaRPr lang="it-IT" sz="1300">
              <a:solidFill>
                <a:schemeClr val="accent3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  <p:extLst>
      <p:ext uri="{BB962C8B-B14F-4D97-AF65-F5344CB8AC3E}">
        <p14:creationId xmlns:p14="http://schemas.microsoft.com/office/powerpoint/2010/main" val="1413646868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  <p:sldLayoutId id="214748378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hangouts.google.com/hangouts/redirect?dest=mailto:unimovemate@gmail.com" TargetMode="External"/><Relationship Id="rId5" Type="http://schemas.openxmlformats.org/officeDocument/2006/relationships/hyperlink" Target="https://hangouts.google.com/hangouts/redirect?dest=https://github.com/movers-gcw2016/movemate" TargetMode="Externa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rgbClr val="2F63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1400175" y="288608"/>
            <a:ext cx="10540826" cy="2400617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121900" tIns="121900" rIns="121900" bIns="121900" anchor="b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64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6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ctr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6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ctr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6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ctr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6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ctr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6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ctr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6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ctr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6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ctr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64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algn="l"/>
            <a:r>
              <a:rPr lang="IT-IT" sz="14000" kern="0" dirty="0">
                <a:ln w="0"/>
                <a:solidFill>
                  <a:srgbClr val="0028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M</a:t>
            </a:r>
            <a:r>
              <a:rPr lang="IT-IT" sz="14000" kern="0" dirty="0">
                <a:ln w="0"/>
                <a:solidFill>
                  <a:srgbClr val="3A4E6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   </a:t>
            </a:r>
            <a:r>
              <a:rPr lang="IT-IT" sz="14000" kern="0" dirty="0" err="1">
                <a:ln w="0"/>
                <a:solidFill>
                  <a:srgbClr val="00285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ve</a:t>
            </a:r>
            <a:r>
              <a:rPr lang="IT-IT" sz="14000" kern="0" dirty="0" err="1">
                <a:ln w="0"/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Mate</a:t>
            </a:r>
            <a:endParaRPr lang="it-IT" sz="14000" kern="0" dirty="0">
              <a:ln w="0"/>
              <a:solidFill>
                <a:srgbClr val="009B8C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505377" y="4387042"/>
            <a:ext cx="7173583" cy="764143"/>
          </a:xfrm>
        </p:spPr>
        <p:txBody>
          <a:bodyPr/>
          <a:lstStyle/>
          <a:p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Andrea </a:t>
            </a:r>
            <a:r>
              <a:rPr lang="IT-IT" sz="1600" b="1" dirty="0">
                <a:latin typeface="Arial" panose="020B0604020202020204" pitchFamily="34" charset="0"/>
                <a:cs typeface="Arial" panose="020B0604020202020204" pitchFamily="34" charset="0"/>
              </a:rPr>
              <a:t>Bagordo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 Davide </a:t>
            </a:r>
            <a:r>
              <a:rPr lang="IT-IT" sz="1600" b="1" dirty="0">
                <a:latin typeface="Arial" panose="020B0604020202020204" pitchFamily="34" charset="0"/>
                <a:cs typeface="Arial" panose="020B0604020202020204" pitchFamily="34" charset="0"/>
              </a:rPr>
              <a:t>Iannotta 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Edoardo </a:t>
            </a:r>
            <a:r>
              <a:rPr lang="IT-IT" sz="1600" b="1" dirty="0">
                <a:latin typeface="Arial" panose="020B0604020202020204" pitchFamily="34" charset="0"/>
                <a:cs typeface="Arial" panose="020B0604020202020204" pitchFamily="34" charset="0"/>
              </a:rPr>
              <a:t>Puglisi  </a:t>
            </a:r>
            <a:endParaRPr lang="it-IT" sz="16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IT-IT" sz="1600" b="1" dirty="0" err="1">
                <a:latin typeface="Arial" panose="020B0604020202020204" pitchFamily="34" charset="0"/>
                <a:cs typeface="Arial" panose="020B0604020202020204" pitchFamily="34" charset="0"/>
              </a:rPr>
              <a:t>Mentor</a:t>
            </a:r>
            <a:r>
              <a:rPr lang="IT-IT" sz="16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IT-IT" sz="1600" dirty="0">
                <a:latin typeface="Arial" panose="020B0604020202020204" pitchFamily="34" charset="0"/>
                <a:cs typeface="Arial" panose="020B0604020202020204" pitchFamily="34" charset="0"/>
              </a:rPr>
              <a:t>Matteo </a:t>
            </a:r>
            <a:r>
              <a:rPr lang="IT-IT" sz="1600" b="1" dirty="0">
                <a:latin typeface="Arial" panose="020B0604020202020204" pitchFamily="34" charset="0"/>
                <a:cs typeface="Arial" panose="020B0604020202020204" pitchFamily="34" charset="0"/>
              </a:rPr>
              <a:t>Anelli</a:t>
            </a:r>
            <a:endParaRPr lang="IT-IT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it-IT" dirty="0">
              <a:latin typeface="Arial Rounded MT Bold" panose="020F0704030504030204" pitchFamily="34" charset="0"/>
            </a:endParaRPr>
          </a:p>
        </p:txBody>
      </p:sp>
      <p:sp>
        <p:nvSpPr>
          <p:cNvPr id="5" name="Titolo 4"/>
          <p:cNvSpPr>
            <a:spLocks noGrp="1"/>
          </p:cNvSpPr>
          <p:nvPr>
            <p:ph type="ctrTitle"/>
          </p:nvPr>
        </p:nvSpPr>
        <p:spPr>
          <a:xfrm>
            <a:off x="895049" y="5335529"/>
            <a:ext cx="10401900" cy="747660"/>
          </a:xfrm>
        </p:spPr>
        <p:txBody>
          <a:bodyPr/>
          <a:lstStyle/>
          <a:p>
            <a:r>
              <a:rPr lang="it-IT" sz="2400" dirty="0">
                <a:solidFill>
                  <a:schemeClr val="bg1">
                    <a:lumMod val="20000"/>
                    <a:lumOff val="80000"/>
                  </a:schemeClr>
                </a:solidFill>
              </a:rPr>
              <a:t>GOOGLE TECHNOLOGIES FOR CLOUD AND WEB DEVELOPMENT 2016/2017</a:t>
            </a:r>
          </a:p>
        </p:txBody>
      </p:sp>
      <p:pic>
        <p:nvPicPr>
          <p:cNvPr id="2" name="Immagin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8759" y="1008184"/>
            <a:ext cx="1374649" cy="13746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460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63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9151"/>
          </a:xfrm>
        </p:spPr>
        <p:txBody>
          <a:bodyPr/>
          <a:lstStyle/>
          <a:p>
            <a:r>
              <a:rPr lang="IT-IT" dirty="0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How </a:t>
            </a:r>
            <a:r>
              <a:rPr lang="IT-IT" dirty="0" err="1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It</a:t>
            </a:r>
            <a:r>
              <a:rPr lang="IT-IT" dirty="0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Works</a:t>
            </a:r>
            <a:endParaRPr lang="it-IT" sz="1600" dirty="0">
              <a:solidFill>
                <a:srgbClr val="CACAC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838200" y="954088"/>
            <a:ext cx="10515600" cy="5072658"/>
          </a:xfrm>
        </p:spPr>
        <p:txBody>
          <a:bodyPr/>
          <a:lstStyle/>
          <a:p>
            <a:pPr marL="114300" indent="0"/>
            <a:r>
              <a:rPr lang="IT-IT" dirty="0" err="1"/>
              <a:t>MoveMate</a:t>
            </a:r>
            <a:r>
              <a:rPr lang="IT-IT" dirty="0"/>
              <a:t> </a:t>
            </a:r>
            <a:r>
              <a:rPr lang="IT-IT" dirty="0" err="1"/>
              <a:t>helps</a:t>
            </a:r>
            <a:r>
              <a:rPr lang="IT-IT" dirty="0"/>
              <a:t> </a:t>
            </a:r>
            <a:r>
              <a:rPr lang="IT-IT" dirty="0" err="1"/>
              <a:t>you</a:t>
            </a:r>
            <a:r>
              <a:rPr lang="IT-IT" dirty="0"/>
              <a:t> to share </a:t>
            </a:r>
            <a:r>
              <a:rPr lang="IT-IT" dirty="0" err="1"/>
              <a:t>your</a:t>
            </a:r>
            <a:r>
              <a:rPr lang="IT-IT" dirty="0"/>
              <a:t> </a:t>
            </a:r>
            <a:r>
              <a:rPr lang="IT-IT" dirty="0" err="1"/>
              <a:t>daily</a:t>
            </a:r>
            <a:r>
              <a:rPr lang="IT-IT" dirty="0"/>
              <a:t> trip to and from </a:t>
            </a:r>
            <a:r>
              <a:rPr lang="IT-IT" dirty="0" err="1"/>
              <a:t>University</a:t>
            </a:r>
            <a:r>
              <a:rPr lang="IT-IT" dirty="0"/>
              <a:t> with </a:t>
            </a:r>
            <a:r>
              <a:rPr lang="IT-IT" dirty="0" err="1"/>
              <a:t>other</a:t>
            </a:r>
            <a:r>
              <a:rPr lang="IT-IT" dirty="0"/>
              <a:t> </a:t>
            </a:r>
            <a:r>
              <a:rPr lang="IT-IT" dirty="0" err="1"/>
              <a:t>students</a:t>
            </a:r>
            <a:r>
              <a:rPr lang="IT-IT" dirty="0"/>
              <a:t>: </a:t>
            </a:r>
          </a:p>
          <a:p>
            <a:pPr marL="91440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RideSharing</a:t>
            </a:r>
            <a:r>
              <a:rPr lang="IT-IT" dirty="0"/>
              <a:t> for Car and </a:t>
            </a:r>
            <a:r>
              <a:rPr lang="IT-IT" dirty="0" err="1"/>
              <a:t>Motorcycle</a:t>
            </a:r>
            <a:r>
              <a:rPr lang="IT-IT" dirty="0"/>
              <a:t> IN the city (NOT ONLY </a:t>
            </a:r>
            <a:r>
              <a:rPr lang="IT-IT" dirty="0" err="1"/>
              <a:t>between</a:t>
            </a:r>
            <a:r>
              <a:rPr lang="IT-IT" dirty="0"/>
              <a:t> </a:t>
            </a:r>
            <a:r>
              <a:rPr lang="IT-IT" dirty="0" err="1"/>
              <a:t>cities</a:t>
            </a:r>
            <a:r>
              <a:rPr lang="IT-IT" dirty="0"/>
              <a:t>) with </a:t>
            </a:r>
            <a:r>
              <a:rPr lang="IT-IT" dirty="0" err="1"/>
              <a:t>its</a:t>
            </a:r>
            <a:r>
              <a:rPr lang="IT-IT" dirty="0"/>
              <a:t> </a:t>
            </a:r>
            <a:r>
              <a:rPr lang="IT-IT" dirty="0" err="1"/>
              <a:t>advantages</a:t>
            </a:r>
            <a:r>
              <a:rPr lang="IT-IT" dirty="0"/>
              <a:t> : </a:t>
            </a:r>
            <a:r>
              <a:rPr lang="IT-IT" dirty="0" err="1"/>
              <a:t>save</a:t>
            </a:r>
            <a:r>
              <a:rPr lang="IT-IT" dirty="0"/>
              <a:t> money </a:t>
            </a:r>
            <a:r>
              <a:rPr lang="IT-IT" dirty="0" err="1"/>
              <a:t>offering</a:t>
            </a:r>
            <a:r>
              <a:rPr lang="IT-IT" dirty="0"/>
              <a:t> a ride or </a:t>
            </a:r>
            <a:r>
              <a:rPr lang="IT-IT" dirty="0" err="1"/>
              <a:t>joining</a:t>
            </a:r>
            <a:r>
              <a:rPr lang="IT-IT" dirty="0"/>
              <a:t> one</a:t>
            </a:r>
          </a:p>
          <a:p>
            <a:pPr marL="914400" lvl="1" indent="-342900">
              <a:buFont typeface="Arial" panose="020B0604020202020204" pitchFamily="34" charset="0"/>
              <a:buChar char="•"/>
            </a:pPr>
            <a:r>
              <a:rPr lang="IT-IT" dirty="0" err="1"/>
              <a:t>Meet</a:t>
            </a:r>
            <a:r>
              <a:rPr lang="IT-IT" dirty="0"/>
              <a:t> new friends by sharing the trip with public </a:t>
            </a:r>
            <a:r>
              <a:rPr lang="IT-IT" dirty="0" err="1"/>
              <a:t>transports</a:t>
            </a:r>
            <a:r>
              <a:rPr lang="IT-IT" dirty="0"/>
              <a:t>: create a team to «</a:t>
            </a:r>
            <a:r>
              <a:rPr lang="IT-IT" dirty="0" err="1"/>
              <a:t>survive</a:t>
            </a:r>
            <a:r>
              <a:rPr lang="IT-IT" dirty="0"/>
              <a:t>» the </a:t>
            </a:r>
            <a:r>
              <a:rPr lang="IT-IT" dirty="0" err="1"/>
              <a:t>journey</a:t>
            </a:r>
            <a:r>
              <a:rPr lang="IT-IT" dirty="0"/>
              <a:t> </a:t>
            </a:r>
          </a:p>
          <a:p>
            <a:r>
              <a:rPr lang="IT-IT" dirty="0" err="1"/>
              <a:t>Authentication</a:t>
            </a:r>
            <a:r>
              <a:rPr lang="IT-IT" dirty="0"/>
              <a:t> via </a:t>
            </a:r>
            <a:r>
              <a:rPr lang="IT-IT" dirty="0" err="1"/>
              <a:t>University</a:t>
            </a:r>
            <a:r>
              <a:rPr lang="IT-IT" dirty="0"/>
              <a:t> </a:t>
            </a:r>
            <a:r>
              <a:rPr lang="IT-IT" dirty="0" err="1"/>
              <a:t>credentials</a:t>
            </a:r>
            <a:r>
              <a:rPr lang="IT-IT" dirty="0"/>
              <a:t> – «For </a:t>
            </a:r>
            <a:r>
              <a:rPr lang="IT-IT" dirty="0" err="1"/>
              <a:t>students</a:t>
            </a:r>
            <a:r>
              <a:rPr lang="IT-IT" dirty="0"/>
              <a:t>, By </a:t>
            </a:r>
            <a:r>
              <a:rPr lang="IT-IT" dirty="0" err="1"/>
              <a:t>students</a:t>
            </a:r>
            <a:r>
              <a:rPr lang="IT-IT" dirty="0"/>
              <a:t>»</a:t>
            </a:r>
          </a:p>
          <a:p>
            <a:r>
              <a:rPr lang="IT-IT" dirty="0" err="1"/>
              <a:t>Find</a:t>
            </a:r>
            <a:r>
              <a:rPr lang="IT-IT" dirty="0"/>
              <a:t> the </a:t>
            </a:r>
            <a:r>
              <a:rPr lang="IT-IT" dirty="0" err="1"/>
              <a:t>closest</a:t>
            </a:r>
            <a:r>
              <a:rPr lang="IT-IT" dirty="0"/>
              <a:t> «Mate» and </a:t>
            </a:r>
            <a:r>
              <a:rPr lang="IT-IT" dirty="0" err="1"/>
              <a:t>enjoy</a:t>
            </a:r>
            <a:r>
              <a:rPr lang="IT-IT" dirty="0"/>
              <a:t> the trip!</a:t>
            </a: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3107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63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olo 1"/>
          <p:cNvSpPr txBox="1">
            <a:spLocks/>
          </p:cNvSpPr>
          <p:nvPr/>
        </p:nvSpPr>
        <p:spPr>
          <a:xfrm>
            <a:off x="838199" y="365125"/>
            <a:ext cx="5022273" cy="599151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4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Oswald"/>
              <a:buNone/>
              <a:tabLst/>
              <a:defRPr/>
            </a:pPr>
            <a:r>
              <a:rPr kumimoji="0" lang="IT-IT" sz="4000" b="0" i="0" u="none" strike="noStrike" kern="0" cap="none" spc="0" normalizeH="0" baseline="0" noProof="0" dirty="0">
                <a:ln>
                  <a:noFill/>
                </a:ln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Rounded MT Bold" panose="020F0704030504030204" pitchFamily="34" charset="0"/>
                <a:sym typeface="Oswald"/>
              </a:rPr>
              <a:t>First </a:t>
            </a:r>
            <a:r>
              <a:rPr kumimoji="0" lang="IT-IT" sz="4000" b="0" i="0" u="none" strike="noStrike" kern="0" cap="none" spc="0" normalizeH="0" baseline="0" noProof="0" dirty="0" err="1">
                <a:ln>
                  <a:noFill/>
                </a:ln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Rounded MT Bold" panose="020F0704030504030204" pitchFamily="34" charset="0"/>
                <a:sym typeface="Oswald"/>
              </a:rPr>
              <a:t>Milestone</a:t>
            </a:r>
            <a:endParaRPr kumimoji="0" lang="IT-IT" sz="1600" b="0" i="0" u="none" strike="noStrike" kern="0" cap="none" spc="0" normalizeH="0" baseline="0" noProof="0" dirty="0">
              <a:ln>
                <a:noFill/>
              </a:ln>
              <a:solidFill>
                <a:srgbClr val="CACAC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 Rounded MT Bold" panose="020F0704030504030204" pitchFamily="34" charset="0"/>
              <a:sym typeface="Oswald"/>
            </a:endParaRPr>
          </a:p>
        </p:txBody>
      </p:sp>
      <p:pic>
        <p:nvPicPr>
          <p:cNvPr id="6" name="Immagine 5" descr="mileston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6412" y="217842"/>
            <a:ext cx="6660297" cy="6660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28435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63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/>
          <p:cNvSpPr txBox="1">
            <a:spLocks/>
          </p:cNvSpPr>
          <p:nvPr/>
        </p:nvSpPr>
        <p:spPr>
          <a:xfrm>
            <a:off x="838199" y="365125"/>
            <a:ext cx="4318511" cy="599151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4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it-IT" kern="0" dirty="0" err="1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Survey</a:t>
            </a:r>
            <a:endParaRPr lang="it-IT" sz="1600" kern="0" dirty="0">
              <a:solidFill>
                <a:srgbClr val="CACAC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graphicFrame>
        <p:nvGraphicFramePr>
          <p:cNvPr id="25" name="Grafico 24"/>
          <p:cNvGraphicFramePr/>
          <p:nvPr>
            <p:extLst>
              <p:ext uri="{D42A27DB-BD31-4B8C-83A1-F6EECF244321}">
                <p14:modId xmlns:p14="http://schemas.microsoft.com/office/powerpoint/2010/main" val="2754740709"/>
              </p:ext>
            </p:extLst>
          </p:nvPr>
        </p:nvGraphicFramePr>
        <p:xfrm>
          <a:off x="2184400" y="8720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28" name="Grafico 27"/>
          <p:cNvGraphicFramePr/>
          <p:nvPr>
            <p:extLst>
              <p:ext uri="{D42A27DB-BD31-4B8C-83A1-F6EECF244321}">
                <p14:modId xmlns:p14="http://schemas.microsoft.com/office/powerpoint/2010/main" val="3141391531"/>
              </p:ext>
            </p:extLst>
          </p:nvPr>
        </p:nvGraphicFramePr>
        <p:xfrm>
          <a:off x="1644650" y="512232"/>
          <a:ext cx="9207499" cy="61383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" name="CasellaDiTesto 7"/>
          <p:cNvSpPr txBox="1"/>
          <p:nvPr/>
        </p:nvSpPr>
        <p:spPr>
          <a:xfrm>
            <a:off x="320634" y="1559636"/>
            <a:ext cx="309946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z="3600" dirty="0" err="1">
                <a:latin typeface="Arial Rounded MT Bold" panose="020F0704030504030204" pitchFamily="34" charset="0"/>
              </a:rPr>
              <a:t>Would</a:t>
            </a:r>
            <a:r>
              <a:rPr lang="it-IT" sz="3600" dirty="0">
                <a:latin typeface="Arial Rounded MT Bold" panose="020F0704030504030204" pitchFamily="34" charset="0"/>
              </a:rPr>
              <a:t> </a:t>
            </a:r>
            <a:r>
              <a:rPr lang="it-IT" sz="3600" dirty="0" err="1">
                <a:latin typeface="Arial Rounded MT Bold" panose="020F0704030504030204" pitchFamily="34" charset="0"/>
              </a:rPr>
              <a:t>you</a:t>
            </a:r>
            <a:r>
              <a:rPr lang="it-IT" sz="3600" dirty="0">
                <a:latin typeface="Arial Rounded MT Bold" panose="020F0704030504030204" pitchFamily="34" charset="0"/>
              </a:rPr>
              <a:t> </a:t>
            </a:r>
            <a:r>
              <a:rPr lang="it-IT" sz="3600" dirty="0" err="1">
                <a:latin typeface="Arial Rounded MT Bold" panose="020F0704030504030204" pitchFamily="34" charset="0"/>
              </a:rPr>
              <a:t>like</a:t>
            </a:r>
            <a:r>
              <a:rPr lang="it-IT" sz="3600" dirty="0">
                <a:latin typeface="Arial Rounded MT Bold" panose="020F0704030504030204" pitchFamily="34" charset="0"/>
              </a:rPr>
              <a:t> to share</a:t>
            </a:r>
            <a:br>
              <a:rPr lang="it-IT" sz="3600" dirty="0">
                <a:latin typeface="Arial Rounded MT Bold" panose="020F0704030504030204" pitchFamily="34" charset="0"/>
              </a:rPr>
            </a:br>
            <a:r>
              <a:rPr lang="it-IT" sz="3600" dirty="0" err="1">
                <a:latin typeface="Arial Rounded MT Bold" panose="020F0704030504030204" pitchFamily="34" charset="0"/>
              </a:rPr>
              <a:t>your</a:t>
            </a:r>
            <a:r>
              <a:rPr lang="it-IT" sz="3600" dirty="0">
                <a:latin typeface="Arial Rounded MT Bold" panose="020F0704030504030204" pitchFamily="34" charset="0"/>
              </a:rPr>
              <a:t> </a:t>
            </a:r>
            <a:r>
              <a:rPr lang="it-IT" sz="3600" dirty="0" err="1">
                <a:latin typeface="Arial Rounded MT Bold" panose="020F0704030504030204" pitchFamily="34" charset="0"/>
              </a:rPr>
              <a:t>daily</a:t>
            </a:r>
            <a:r>
              <a:rPr lang="it-IT" sz="3600" dirty="0">
                <a:latin typeface="Arial Rounded MT Bold" panose="020F0704030504030204" pitchFamily="34" charset="0"/>
              </a:rPr>
              <a:t> trip with </a:t>
            </a:r>
            <a:r>
              <a:rPr lang="it-IT" sz="3600" dirty="0" err="1">
                <a:latin typeface="Arial Rounded MT Bold" panose="020F0704030504030204" pitchFamily="34" charset="0"/>
              </a:rPr>
              <a:t>someone</a:t>
            </a:r>
            <a:r>
              <a:rPr lang="it-IT" sz="3600" dirty="0">
                <a:latin typeface="Arial Rounded MT Bold" panose="020F0704030504030204" pitchFamily="34" charset="0"/>
              </a:rPr>
              <a:t>?</a:t>
            </a:r>
          </a:p>
        </p:txBody>
      </p:sp>
      <p:sp>
        <p:nvSpPr>
          <p:cNvPr id="11" name="CasellaDiTesto 10"/>
          <p:cNvSpPr txBox="1"/>
          <p:nvPr/>
        </p:nvSpPr>
        <p:spPr>
          <a:xfrm>
            <a:off x="473034" y="1712036"/>
            <a:ext cx="3099460" cy="230832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r>
              <a:rPr lang="IT-IT" sz="3600" dirty="0">
                <a:latin typeface="Arial Rounded MT Bold" panose="020F0704030504030204" pitchFamily="34" charset="0"/>
              </a:rPr>
              <a:t>How do </a:t>
            </a:r>
            <a:r>
              <a:rPr lang="IT-IT" sz="3600" dirty="0" err="1">
                <a:latin typeface="Arial Rounded MT Bold" panose="020F0704030504030204" pitchFamily="34" charset="0"/>
              </a:rPr>
              <a:t>you</a:t>
            </a:r>
            <a:r>
              <a:rPr lang="IT-IT" sz="3600" dirty="0">
                <a:latin typeface="Arial Rounded MT Bold" panose="020F0704030504030204" pitchFamily="34" charset="0"/>
              </a:rPr>
              <a:t> </a:t>
            </a:r>
            <a:r>
              <a:rPr lang="IT-IT" sz="3600" dirty="0" err="1">
                <a:latin typeface="Arial Rounded MT Bold" panose="020F0704030504030204" pitchFamily="34" charset="0"/>
              </a:rPr>
              <a:t>usually</a:t>
            </a:r>
            <a:r>
              <a:rPr lang="IT-IT" sz="3600" dirty="0">
                <a:latin typeface="Arial Rounded MT Bold" panose="020F0704030504030204" pitchFamily="34" charset="0"/>
              </a:rPr>
              <a:t> </a:t>
            </a:r>
            <a:r>
              <a:rPr lang="IT-IT" sz="3600" dirty="0" err="1">
                <a:latin typeface="Arial Rounded MT Bold" panose="020F0704030504030204" pitchFamily="34" charset="0"/>
              </a:rPr>
              <a:t>reach</a:t>
            </a:r>
            <a:r>
              <a:rPr lang="IT-IT" sz="3600" dirty="0">
                <a:latin typeface="Arial Rounded MT Bold" panose="020F0704030504030204" pitchFamily="34" charset="0"/>
              </a:rPr>
              <a:t> </a:t>
            </a:r>
            <a:r>
              <a:rPr lang="IT-IT" sz="3600" dirty="0" err="1">
                <a:latin typeface="Arial Rounded MT Bold" panose="020F0704030504030204" pitchFamily="34" charset="0"/>
              </a:rPr>
              <a:t>University</a:t>
            </a:r>
            <a:r>
              <a:rPr lang="IT-IT" sz="3600" dirty="0">
                <a:latin typeface="Arial Rounded MT Bold" panose="020F0704030504030204" pitchFamily="34" charset="0"/>
              </a:rPr>
              <a:t> ?</a:t>
            </a:r>
          </a:p>
        </p:txBody>
      </p:sp>
      <p:sp>
        <p:nvSpPr>
          <p:cNvPr id="12" name="Titolo 1"/>
          <p:cNvSpPr txBox="1">
            <a:spLocks/>
          </p:cNvSpPr>
          <p:nvPr/>
        </p:nvSpPr>
        <p:spPr>
          <a:xfrm>
            <a:off x="838199" y="411437"/>
            <a:ext cx="3115757" cy="506388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4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rPr lang="IT-IT" kern="0" dirty="0" err="1">
                <a:solidFill>
                  <a:srgbClr val="FFC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Summary</a:t>
            </a:r>
            <a:endParaRPr lang="IT-IT" kern="0" dirty="0">
              <a:solidFill>
                <a:srgbClr val="FFC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14" name="CasellaDiTesto 13"/>
          <p:cNvSpPr txBox="1"/>
          <p:nvPr/>
        </p:nvSpPr>
        <p:spPr>
          <a:xfrm>
            <a:off x="838199" y="3276870"/>
            <a:ext cx="529140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Public </a:t>
            </a:r>
            <a:r>
              <a:rPr lang="it-IT" sz="2400" dirty="0" err="1"/>
              <a:t>Transport</a:t>
            </a:r>
            <a:r>
              <a:rPr lang="it-IT" sz="2400" dirty="0"/>
              <a:t> or by </a:t>
            </a:r>
            <a:r>
              <a:rPr lang="it-IT" sz="2400" dirty="0" err="1"/>
              <a:t>feet</a:t>
            </a:r>
            <a:r>
              <a:rPr lang="it-IT" sz="2400" dirty="0"/>
              <a:t>?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dirty="0"/>
              <a:t>Take a ride </a:t>
            </a:r>
            <a:r>
              <a:rPr lang="it-IT" sz="2400" dirty="0" err="1"/>
              <a:t>low-cost</a:t>
            </a:r>
            <a:r>
              <a:rPr lang="it-IT" sz="2400" dirty="0"/>
              <a:t> or..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it-IT" sz="2400" dirty="0" err="1"/>
              <a:t>Enjoy</a:t>
            </a:r>
            <a:r>
              <a:rPr lang="it-IT" sz="2400" dirty="0"/>
              <a:t> a </a:t>
            </a:r>
            <a:r>
              <a:rPr lang="it-IT" sz="2400" dirty="0" err="1"/>
              <a:t>walk</a:t>
            </a:r>
            <a:r>
              <a:rPr lang="it-IT" sz="2400" dirty="0"/>
              <a:t> with </a:t>
            </a:r>
            <a:r>
              <a:rPr lang="it-IT" sz="2400" dirty="0" err="1"/>
              <a:t>somebody</a:t>
            </a:r>
            <a:r>
              <a:rPr lang="it-IT" sz="2400" dirty="0"/>
              <a:t> else!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sz="2400" dirty="0"/>
          </a:p>
        </p:txBody>
      </p:sp>
      <p:sp>
        <p:nvSpPr>
          <p:cNvPr id="16" name="CasellaDiTesto 15"/>
          <p:cNvSpPr txBox="1"/>
          <p:nvPr/>
        </p:nvSpPr>
        <p:spPr>
          <a:xfrm>
            <a:off x="838200" y="2305239"/>
            <a:ext cx="5533180" cy="110799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sz="2400" dirty="0"/>
              <a:t>Got </a:t>
            </a:r>
            <a:r>
              <a:rPr lang="IT-IT" sz="2400" dirty="0" err="1"/>
              <a:t>Wheels</a:t>
            </a:r>
            <a:r>
              <a:rPr lang="IT-IT" sz="2400" dirty="0"/>
              <a:t>? Share a ride with </a:t>
            </a:r>
            <a:r>
              <a:rPr lang="IT-IT" sz="2400" dirty="0" err="1"/>
              <a:t>someone</a:t>
            </a:r>
            <a:endParaRPr lang="IT-IT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13" name="Immagine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51502" y="0"/>
            <a:ext cx="6858000" cy="6858000"/>
          </a:xfrm>
          <a:prstGeom prst="rect">
            <a:avLst/>
          </a:prstGeom>
        </p:spPr>
      </p:pic>
      <p:pic>
        <p:nvPicPr>
          <p:cNvPr id="15" name="Immagine 1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898" y="152399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793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exit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Graphic spid="25" grpId="0">
        <p:bldAsOne/>
      </p:bldGraphic>
      <p:bldGraphic spid="25" grpId="1">
        <p:bldAsOne/>
      </p:bldGraphic>
      <p:bldGraphic spid="28" grpId="0">
        <p:bldAsOne/>
      </p:bldGraphic>
      <p:bldGraphic spid="28" grpId="1">
        <p:bldAsOne/>
      </p:bldGraphic>
      <p:bldP spid="8" grpId="0"/>
      <p:bldP spid="8" grpId="1"/>
      <p:bldP spid="11" grpId="0"/>
      <p:bldP spid="11" grpId="1"/>
      <p:bldP spid="12" grpId="0"/>
      <p:bldP spid="14" grpId="0"/>
      <p:bldP spid="1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5F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rototipo_definitivo_ms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1911" y="365125"/>
            <a:ext cx="11295472" cy="6353703"/>
          </a:xfrm>
          <a:prstGeom prst="rect">
            <a:avLst/>
          </a:prstGeom>
        </p:spPr>
      </p:pic>
      <p:sp>
        <p:nvSpPr>
          <p:cNvPr id="6" name="Titolo 1"/>
          <p:cNvSpPr txBox="1">
            <a:spLocks/>
          </p:cNvSpPr>
          <p:nvPr/>
        </p:nvSpPr>
        <p:spPr>
          <a:xfrm>
            <a:off x="838199" y="365125"/>
            <a:ext cx="4318511" cy="599151"/>
          </a:xfrm>
          <a:prstGeom prst="rect">
            <a:avLst/>
          </a:prstGeom>
          <a:noFill/>
          <a:ln>
            <a:noFill/>
          </a:ln>
        </p:spPr>
        <p:txBody>
          <a:bodyPr lIns="121900" tIns="121900" rIns="121900" bIns="121900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Oswald"/>
              <a:buNone/>
              <a:defRPr sz="4000" b="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indent="0" rtl="0">
              <a:spcBef>
                <a:spcPts val="0"/>
              </a:spcBef>
              <a:buClr>
                <a:schemeClr val="dk1"/>
              </a:buClr>
              <a:buSzPct val="100000"/>
              <a:buFont typeface="Oswald"/>
              <a:buNone/>
              <a:defRPr sz="4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ct val="100000"/>
              <a:buFont typeface="Oswald"/>
              <a:buNone/>
              <a:tabLst/>
              <a:defRPr/>
            </a:pPr>
            <a:r>
              <a:rPr kumimoji="0" lang="it-IT" sz="40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Arial Rounded MT Bold" panose="020F0704030504030204" pitchFamily="34" charset="0"/>
                <a:sym typeface="Oswald"/>
              </a:rPr>
              <a:t>Mockup</a:t>
            </a:r>
            <a:endParaRPr kumimoji="0" lang="it-IT" sz="1600" b="0" i="0" u="none" strike="noStrike" kern="0" cap="none" spc="0" normalizeH="0" baseline="0" noProof="0" dirty="0">
              <a:ln>
                <a:noFill/>
              </a:ln>
              <a:solidFill>
                <a:srgbClr val="CACACA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Arial Rounded MT Bold" panose="020F0704030504030204" pitchFamily="34" charset="0"/>
              <a:sym typeface="Oswald"/>
            </a:endParaRPr>
          </a:p>
        </p:txBody>
      </p:sp>
    </p:spTree>
    <p:extLst>
      <p:ext uri="{BB962C8B-B14F-4D97-AF65-F5344CB8AC3E}">
        <p14:creationId xmlns:p14="http://schemas.microsoft.com/office/powerpoint/2010/main" val="38820167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63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47963" y="200025"/>
            <a:ext cx="10265967" cy="763588"/>
          </a:xfrm>
        </p:spPr>
        <p:txBody>
          <a:bodyPr/>
          <a:lstStyle/>
          <a:p>
            <a:r>
              <a:rPr lang="IT-IT" dirty="0" err="1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Roadmap</a:t>
            </a:r>
            <a:r>
              <a:rPr lang="IT-IT" dirty="0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and </a:t>
            </a:r>
            <a:r>
              <a:rPr lang="IT-IT" dirty="0" err="1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expected</a:t>
            </a:r>
            <a:r>
              <a:rPr lang="IT-IT" dirty="0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features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14300"/>
            <a:r>
              <a:rPr lang="IT-IT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Milestone</a:t>
            </a:r>
            <a: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  <a:t> 2:</a:t>
            </a:r>
          </a:p>
          <a:p>
            <a:pPr marL="914400" lvl="1" indent="-342900">
              <a:buFont typeface="Arial" panose="020B0604020202020204" pitchFamily="34" charset="0"/>
              <a:buChar char="•"/>
            </a:pPr>
            <a:r>
              <a:rPr lang="it-IT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Sql</a:t>
            </a:r>
            <a: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  <a:t> database </a:t>
            </a:r>
            <a:r>
              <a:rPr lang="it-IT" dirty="0" err="1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implementation</a:t>
            </a:r>
            <a:endParaRPr lang="it-IT" smtClean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marL="914400" lvl="1" indent="-342900">
              <a:buFont typeface="Arial" panose="020B0604020202020204" pitchFamily="34" charset="0"/>
              <a:buChar char="•"/>
            </a:pPr>
            <a:r>
              <a:rPr lang="IT-IT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Log-in </a:t>
            </a:r>
            <a: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  <a:t>system (G+, </a:t>
            </a:r>
            <a:r>
              <a:rPr lang="IT-IT" dirty="0" err="1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Facebook</a:t>
            </a:r>
            <a:r>
              <a:rPr lang="IT-IT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) and </a:t>
            </a:r>
            <a:r>
              <a:rPr lang="IT-IT" dirty="0" err="1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Authentication</a:t>
            </a:r>
            <a:r>
              <a:rPr lang="IT-IT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 via </a:t>
            </a:r>
            <a:r>
              <a:rPr lang="IT-IT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university</a:t>
            </a:r>
            <a: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  <a:t> email </a:t>
            </a:r>
            <a:r>
              <a:rPr lang="IT-IT" dirty="0" err="1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address</a:t>
            </a:r>
            <a:endParaRPr lang="IT-IT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marL="914400" lvl="1" indent="-342900">
              <a:buFont typeface="Arial" panose="020B0604020202020204" pitchFamily="34" charset="0"/>
              <a:buChar char="•"/>
            </a:pPr>
            <a:r>
              <a:rPr lang="IT-IT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Group </a:t>
            </a:r>
            <a:r>
              <a:rPr lang="IT-IT" dirty="0" err="1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Search</a:t>
            </a:r>
            <a:r>
              <a:rPr lang="IT-IT" dirty="0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 &amp; </a:t>
            </a:r>
            <a:r>
              <a:rPr lang="IT-IT" dirty="0" err="1" smtClean="0">
                <a:solidFill>
                  <a:schemeClr val="tx1"/>
                </a:solidFill>
                <a:latin typeface="Arial Rounded MT Bold" panose="020F0704030504030204" pitchFamily="34" charset="0"/>
              </a:rPr>
              <a:t>Creation</a:t>
            </a:r>
            <a:endParaRPr lang="IT-IT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marL="571500" lvl="1" indent="0"/>
            <a:endParaRPr lang="IT-IT" dirty="0">
              <a:solidFill>
                <a:schemeClr val="tx1"/>
              </a:solidFill>
            </a:endParaRPr>
          </a:p>
          <a:p>
            <a:pPr marL="114300" indent="0"/>
            <a:r>
              <a:rPr lang="IT-IT" dirty="0">
                <a:solidFill>
                  <a:schemeClr val="tx1"/>
                </a:solidFill>
              </a:rPr>
              <a:t/>
            </a:r>
            <a:br>
              <a:rPr lang="IT-IT" dirty="0">
                <a:solidFill>
                  <a:schemeClr val="tx1"/>
                </a:solidFill>
              </a:rPr>
            </a:br>
            <a:r>
              <a:rPr lang="IT-IT" dirty="0">
                <a:solidFill>
                  <a:srgbClr val="CACACA"/>
                </a:solidFill>
              </a:rPr>
              <a:t> </a:t>
            </a:r>
            <a:endParaRPr lang="IT-IT" dirty="0">
              <a:solidFill>
                <a:schemeClr val="tx1"/>
              </a:solidFill>
            </a:endParaRPr>
          </a:p>
          <a:p>
            <a:endParaRPr lang="it-IT" dirty="0"/>
          </a:p>
          <a:p>
            <a:endParaRPr lang="it-IT" dirty="0"/>
          </a:p>
          <a:p>
            <a:endParaRPr lang="it-IT" dirty="0"/>
          </a:p>
        </p:txBody>
      </p:sp>
      <p:sp>
        <p:nvSpPr>
          <p:cNvPr id="7" name="Segnaposto testo 6"/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pPr lvl="5"/>
            <a:r>
              <a:rPr lang="IT-IT" sz="1900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Milestone</a:t>
            </a:r>
            <a:r>
              <a:rPr lang="IT-IT" sz="1900" dirty="0">
                <a:solidFill>
                  <a:schemeClr val="tx1"/>
                </a:solidFill>
                <a:latin typeface="Arial Rounded MT Bold" panose="020F0704030504030204" pitchFamily="34" charset="0"/>
              </a:rPr>
              <a:t> 3:</a:t>
            </a:r>
          </a:p>
          <a:p>
            <a:pPr marL="914400" lvl="1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  <a:t>Google Maps </a:t>
            </a:r>
            <a:r>
              <a:rPr lang="IT-IT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integration</a:t>
            </a:r>
            <a:endParaRPr lang="IT-IT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marL="914400" lvl="1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  <a:t>Feedback system</a:t>
            </a:r>
          </a:p>
          <a:p>
            <a:pPr marL="914400" lvl="1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  <a:t>Application settings</a:t>
            </a:r>
          </a:p>
          <a:p>
            <a:pPr marL="914400" lvl="1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  <a:t>Social sharing</a:t>
            </a:r>
          </a:p>
          <a:p>
            <a:pPr marL="914400" lvl="1" indent="-342900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  <a:t>Beta </a:t>
            </a:r>
            <a:r>
              <a:rPr lang="IT-IT" dirty="0" err="1">
                <a:solidFill>
                  <a:schemeClr val="tx1"/>
                </a:solidFill>
                <a:latin typeface="Arial Rounded MT Bold" panose="020F0704030504030204" pitchFamily="34" charset="0"/>
              </a:rPr>
              <a:t>testing</a:t>
            </a:r>
            <a:endParaRPr lang="IT-IT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lvl="4"/>
            <a: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  <a:t/>
            </a:r>
            <a:br>
              <a:rPr lang="IT-IT" dirty="0">
                <a:solidFill>
                  <a:schemeClr val="tx1"/>
                </a:solidFill>
                <a:latin typeface="Arial Rounded MT Bold" panose="020F0704030504030204" pitchFamily="34" charset="0"/>
              </a:rPr>
            </a:br>
            <a:endParaRPr lang="IT-IT" dirty="0">
              <a:solidFill>
                <a:schemeClr val="tx1"/>
              </a:solidFill>
              <a:latin typeface="Arial Rounded MT Bold" panose="020F0704030504030204" pitchFamily="34" charset="0"/>
            </a:endParaRPr>
          </a:p>
          <a:p>
            <a:pPr lvl="3"/>
            <a:endParaRPr lang="IT-IT" dirty="0">
              <a:solidFill>
                <a:srgbClr val="FFFFFF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 dirty="0">
              <a:solidFill>
                <a:srgbClr val="FFFFFF"/>
              </a:solidFill>
            </a:endParaRPr>
          </a:p>
        </p:txBody>
      </p:sp>
      <p:sp>
        <p:nvSpPr>
          <p:cNvPr id="5" name="CasellaDiTesto 4"/>
          <p:cNvSpPr txBox="1"/>
          <p:nvPr/>
        </p:nvSpPr>
        <p:spPr>
          <a:xfrm>
            <a:off x="4572000" y="3200400"/>
            <a:ext cx="3048000" cy="369332"/>
          </a:xfrm>
          <a:prstGeom prst="rect">
            <a:avLst/>
          </a:prstGeom>
        </p:spPr>
        <p:txBody>
          <a:bodyPr rtlCol="0">
            <a:spAutoFit/>
          </a:bodyPr>
          <a:lstStyle/>
          <a:p>
            <a:endParaRPr lang="IT-IT" dirty="0">
              <a:solidFill>
                <a:srgbClr val="FFFFFF"/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953199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F637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9151"/>
          </a:xfrm>
        </p:spPr>
        <p:txBody>
          <a:bodyPr/>
          <a:lstStyle/>
          <a:p>
            <a:r>
              <a:rPr lang="IT-IT" dirty="0" err="1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Thank</a:t>
            </a:r>
            <a:r>
              <a:rPr lang="IT-IT" dirty="0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 </a:t>
            </a:r>
            <a:r>
              <a:rPr lang="IT-IT" dirty="0" err="1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you</a:t>
            </a:r>
            <a:r>
              <a:rPr lang="IT-IT" dirty="0">
                <a:solidFill>
                  <a:srgbClr val="009B8C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Rounded MT Bold" panose="020F0704030504030204" pitchFamily="34" charset="0"/>
              </a:rPr>
              <a:t>!</a:t>
            </a:r>
          </a:p>
        </p:txBody>
      </p:sp>
      <p:pic>
        <p:nvPicPr>
          <p:cNvPr id="4" name="Immagine 3" descr="gmailic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7669" y="1733550"/>
            <a:ext cx="1436745" cy="1431672"/>
          </a:xfrm>
          <a:prstGeom prst="rect">
            <a:avLst/>
          </a:prstGeom>
        </p:spPr>
      </p:pic>
      <p:pic>
        <p:nvPicPr>
          <p:cNvPr id="5" name="Immagine 4" descr="github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085992" y="4391025"/>
            <a:ext cx="1436745" cy="1431672"/>
          </a:xfrm>
          <a:prstGeom prst="rect">
            <a:avLst/>
          </a:prstGeom>
        </p:spPr>
      </p:pic>
      <p:sp>
        <p:nvSpPr>
          <p:cNvPr id="7" name="CasellaDiTesto 6"/>
          <p:cNvSpPr txBox="1"/>
          <p:nvPr/>
        </p:nvSpPr>
        <p:spPr>
          <a:xfrm>
            <a:off x="1609573" y="4886325"/>
            <a:ext cx="7084603" cy="523220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IT-IT" sz="2800" i="1" dirty="0">
                <a:solidFill>
                  <a:srgbClr val="3B78E7"/>
                </a:solidFill>
                <a:latin typeface="Arial"/>
                <a:hlinkClick r:id="rId5"/>
              </a:rPr>
              <a:t>https://github.com/movers-gcw/movemate</a:t>
            </a:r>
            <a:endParaRPr lang="IT-IT" sz="2800" i="1" dirty="0">
              <a:latin typeface="Arial"/>
              <a:hlinkClick r:id=""/>
            </a:endParaRPr>
          </a:p>
        </p:txBody>
      </p:sp>
      <p:sp>
        <p:nvSpPr>
          <p:cNvPr id="9" name="CasellaDiTesto 8"/>
          <p:cNvSpPr txBox="1"/>
          <p:nvPr/>
        </p:nvSpPr>
        <p:spPr>
          <a:xfrm>
            <a:off x="3114381" y="2219325"/>
            <a:ext cx="5280539" cy="523875"/>
          </a:xfrm>
          <a:prstGeom prst="rect">
            <a:avLst/>
          </a:prstGeom>
        </p:spPr>
        <p:txBody>
          <a:bodyPr rtlCol="0">
            <a:spAutoFit/>
          </a:bodyPr>
          <a:lstStyle/>
          <a:p>
            <a:pPr algn="ctr"/>
            <a:r>
              <a:rPr lang="IT-IT" sz="2800" i="1" dirty="0">
                <a:solidFill>
                  <a:srgbClr val="3B78E7"/>
                </a:solidFill>
                <a:hlinkClick r:id="rId6"/>
              </a:rPr>
              <a:t>unimovemate@gmail.com</a:t>
            </a:r>
            <a:endParaRPr lang="IT-IT" sz="2800" i="1" dirty="0">
              <a:hlinkClick r:id="rId6"/>
            </a:endParaRPr>
          </a:p>
        </p:txBody>
      </p:sp>
    </p:spTree>
    <p:extLst>
      <p:ext uri="{BB962C8B-B14F-4D97-AF65-F5344CB8AC3E}">
        <p14:creationId xmlns:p14="http://schemas.microsoft.com/office/powerpoint/2010/main" val="8032544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1803</TotalTime>
  <Words>148</Words>
  <Application>Microsoft Office PowerPoint</Application>
  <PresentationFormat>Widescreen</PresentationFormat>
  <Paragraphs>44</Paragraphs>
  <Slides>7</Slides>
  <Notes>2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7</vt:i4>
      </vt:variant>
    </vt:vector>
  </HeadingPairs>
  <TitlesOfParts>
    <vt:vector size="13" baseType="lpstr">
      <vt:lpstr>Arial</vt:lpstr>
      <vt:lpstr>Arial Rounded MT Bold</vt:lpstr>
      <vt:lpstr>Average</vt:lpstr>
      <vt:lpstr>Calibri</vt:lpstr>
      <vt:lpstr>Oswald</vt:lpstr>
      <vt:lpstr>slate</vt:lpstr>
      <vt:lpstr>GOOGLE TECHNOLOGIES FOR CLOUD AND WEB DEVELOPMENT 2016/2017</vt:lpstr>
      <vt:lpstr>How It Works</vt:lpstr>
      <vt:lpstr>Presentazione standard di PowerPoint</vt:lpstr>
      <vt:lpstr>Presentazione standard di PowerPoint</vt:lpstr>
      <vt:lpstr>Presentazione standard di PowerPoint</vt:lpstr>
      <vt:lpstr>Roadmap and expected features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Move Mentor</dc:title>
  <dc:creator>Edoardo Puglisi</dc:creator>
  <cp:lastModifiedBy>Edoardo Puglisi</cp:lastModifiedBy>
  <cp:revision>198</cp:revision>
  <dcterms:created xsi:type="dcterms:W3CDTF">2016-12-08T14:59:04Z</dcterms:created>
  <dcterms:modified xsi:type="dcterms:W3CDTF">2017-01-15T17:29:06Z</dcterms:modified>
</cp:coreProperties>
</file>